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466" r:id="rId2"/>
    <p:sldId id="256" r:id="rId3"/>
    <p:sldId id="2465" r:id="rId4"/>
    <p:sldId id="261" r:id="rId5"/>
    <p:sldId id="2460" r:id="rId6"/>
    <p:sldId id="24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5A844"/>
    <a:srgbClr val="ED7D31"/>
    <a:srgbClr val="FFFFFF"/>
    <a:srgbClr val="813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howGuide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51755-CDAC-6A4F-AE1E-DF512EA66BE9}" type="datetimeFigureOut">
              <a:rPr lang="en-US" smtClean="0"/>
              <a:t>1/1/24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30E15-1933-DB4C-AE70-1E69DA48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3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63DDD-CF25-024D-8590-8F8C6D4CC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1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63DDD-CF25-024D-8590-8F8C6D4CC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2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2934-9C95-C07D-2B81-DE2367EC8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AC3E9-A6F1-BD03-7058-58C91880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13FD4-F896-EB1C-1366-D24292A3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02E8-2EDE-7A49-B320-44EB91B99A2B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F2741-BAE6-76DA-9F72-832529975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75191-735E-F09F-1F16-2504D6B2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A6A5-590B-1448-8328-4900420D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04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341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;p5">
            <a:extLst>
              <a:ext uri="{FF2B5EF4-FFF2-40B4-BE49-F238E27FC236}">
                <a16:creationId xmlns:a16="http://schemas.microsoft.com/office/drawing/2014/main" id="{5A9BB36A-5CDA-B54B-AB63-22EAF18210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704319" y="6357984"/>
            <a:ext cx="487813" cy="5000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Clr>
                <a:srgbClr val="75CAC3"/>
              </a:buClr>
              <a:buNone/>
              <a:defRPr sz="1200">
                <a:solidFill>
                  <a:schemeClr val="tx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fld id="{B7D81387-6FA7-42D5-8B6A-C4BAF4EB4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9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D12192-1472-D0B9-2863-8976579B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07775-9616-74FD-9FFC-85AC1C0C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AAF37-90F5-5226-25C5-ABDEA474E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02E8-2EDE-7A49-B320-44EB91B99A2B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81DE5-D85F-8D14-619D-1BC34C534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4A47C-3B53-EE39-6884-21758FC74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A6A5-590B-1448-8328-4900420D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nts.goog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002D4-2334-D295-F0B8-9CA14F46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903" y="1032828"/>
            <a:ext cx="7238483" cy="4242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6C3BF6-5AC5-CED5-D5BD-1EC69CE5F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7" b="20552"/>
          <a:stretch/>
        </p:blipFill>
        <p:spPr>
          <a:xfrm>
            <a:off x="3948057" y="1796347"/>
            <a:ext cx="8243943" cy="50616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5F098A-F4A1-B729-1F41-853D75C7CA3B}"/>
              </a:ext>
            </a:extLst>
          </p:cNvPr>
          <p:cNvSpPr txBox="1"/>
          <p:nvPr/>
        </p:nvSpPr>
        <p:spPr>
          <a:xfrm>
            <a:off x="152914" y="211156"/>
            <a:ext cx="7398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Montserrat" pitchFamily="2" charset="77"/>
              </a:rPr>
              <a:t>Grids &amp; Recipe Card Template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22D15-B750-06CD-3223-83C83E9DFD6A}"/>
              </a:ext>
            </a:extLst>
          </p:cNvPr>
          <p:cNvSpPr txBox="1"/>
          <p:nvPr/>
        </p:nvSpPr>
        <p:spPr>
          <a:xfrm>
            <a:off x="8283388" y="211156"/>
            <a:ext cx="37556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Proxima Nova Rg" panose="02000506030000020004" pitchFamily="2" charset="0"/>
              </a:rPr>
              <a:t>A companion resource for the handout </a:t>
            </a:r>
            <a:r>
              <a:rPr lang="en-US" sz="1600" dirty="0">
                <a:solidFill>
                  <a:srgbClr val="000000"/>
                </a:solidFill>
                <a:effectLst/>
                <a:latin typeface="Proxima Nova Rg" panose="02000506030000020004" pitchFamily="2" charset="0"/>
              </a:rPr>
              <a:t>from the QRCA 2023 Annual Conference session titled</a:t>
            </a:r>
          </a:p>
          <a:p>
            <a:pPr algn="r"/>
            <a:r>
              <a:rPr lang="en-US" sz="1600" i="1" dirty="0">
                <a:solidFill>
                  <a:srgbClr val="000000"/>
                </a:solidFill>
                <a:effectLst/>
                <a:latin typeface="Proxima Nova Rg" panose="02000506030000020004" pitchFamily="2" charset="0"/>
              </a:rPr>
              <a:t>“Designing reports that will engage – not overwhelm – </a:t>
            </a:r>
          </a:p>
          <a:p>
            <a:pPr algn="r"/>
            <a:r>
              <a:rPr lang="en-US" sz="1600" i="1" dirty="0">
                <a:solidFill>
                  <a:srgbClr val="000000"/>
                </a:solidFill>
                <a:effectLst/>
                <a:latin typeface="Proxima Nova Rg" panose="02000506030000020004" pitchFamily="2" charset="0"/>
              </a:rPr>
              <a:t>the senses” </a:t>
            </a:r>
          </a:p>
          <a:p>
            <a:pPr algn="r"/>
            <a:endParaRPr lang="en-US" sz="1600" dirty="0">
              <a:solidFill>
                <a:srgbClr val="000000"/>
              </a:solidFill>
              <a:effectLst/>
              <a:latin typeface="Proxima Nova Rg" panose="02000506030000020004" pitchFamily="2" charset="0"/>
            </a:endParaRPr>
          </a:p>
          <a:p>
            <a:pPr algn="r"/>
            <a:r>
              <a:rPr lang="en-US" sz="1600" dirty="0">
                <a:solidFill>
                  <a:srgbClr val="000000"/>
                </a:solidFill>
                <a:effectLst/>
                <a:latin typeface="Proxima Nova Rg" panose="02000506030000020004" pitchFamily="2" charset="0"/>
              </a:rPr>
              <a:t>Created &amp; presented by </a:t>
            </a:r>
          </a:p>
          <a:p>
            <a:pPr algn="r"/>
            <a:r>
              <a:rPr lang="en-US" sz="1600" b="1" dirty="0">
                <a:solidFill>
                  <a:srgbClr val="C00000"/>
                </a:solidFill>
                <a:effectLst/>
                <a:latin typeface="Proxima Nova Rg" panose="02000506030000020004" pitchFamily="2" charset="0"/>
              </a:rPr>
              <a:t>Maria Virobik | ResearchScribe </a:t>
            </a:r>
          </a:p>
          <a:p>
            <a:pPr algn="r"/>
            <a:r>
              <a:rPr lang="en-US" sz="1600" b="1" dirty="0">
                <a:solidFill>
                  <a:srgbClr val="C00000"/>
                </a:solidFill>
                <a:latin typeface="Proxima Nova Rg" panose="02000506030000020004" pitchFamily="2" charset="0"/>
              </a:rPr>
              <a:t>maria@researchscribe.com</a:t>
            </a:r>
            <a:endParaRPr lang="en-US" sz="1600" b="1" dirty="0">
              <a:solidFill>
                <a:srgbClr val="C00000"/>
              </a:solidFill>
              <a:effectLst/>
              <a:latin typeface="Proxima Nova Rg" panose="02000506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EA83F-6E35-E945-8843-825F07D97156}"/>
              </a:ext>
            </a:extLst>
          </p:cNvPr>
          <p:cNvSpPr txBox="1"/>
          <p:nvPr/>
        </p:nvSpPr>
        <p:spPr>
          <a:xfrm>
            <a:off x="0" y="6604084"/>
            <a:ext cx="14510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bg2">
                    <a:lumMod val="75000"/>
                  </a:schemeClr>
                </a:solidFill>
                <a:latin typeface="Proxima Nova Rg" panose="02000506030000020004" pitchFamily="2" charset="0"/>
              </a:rPr>
              <a:t>© 2024 Maria Virobik</a:t>
            </a:r>
          </a:p>
        </p:txBody>
      </p:sp>
    </p:spTree>
    <p:extLst>
      <p:ext uri="{BB962C8B-B14F-4D97-AF65-F5344CB8AC3E}">
        <p14:creationId xmlns:p14="http://schemas.microsoft.com/office/powerpoint/2010/main" val="162940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B3820C-31BC-9CF2-A0A4-38DA421F16C1}"/>
              </a:ext>
            </a:extLst>
          </p:cNvPr>
          <p:cNvSpPr txBox="1"/>
          <p:nvPr/>
        </p:nvSpPr>
        <p:spPr>
          <a:xfrm>
            <a:off x="152913" y="919107"/>
            <a:ext cx="3388940" cy="53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latin typeface="Proxima Nova Rg" panose="02000506030000020004" pitchFamily="2" charset="0"/>
              </a:rPr>
              <a:t>The grids on the next two pages are transparent PNG images that you can cut and paste into your document to guide your slide layouts.</a:t>
            </a:r>
          </a:p>
          <a:p>
            <a:pPr>
              <a:spcAft>
                <a:spcPts val="1000"/>
              </a:spcAft>
            </a:pPr>
            <a:endParaRPr lang="en-US" dirty="0">
              <a:latin typeface="Proxima Nova Rg" panose="02000506030000020004" pitchFamily="2" charset="0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Proxima Nova Rg" panose="02000506030000020004" pitchFamily="2" charset="0"/>
              </a:rPr>
              <a:t>Once you cut and paste the grid into your PPT, resize so the shaded boxes in each corner align with the corners of your slide.</a:t>
            </a:r>
          </a:p>
          <a:p>
            <a:pPr>
              <a:spcAft>
                <a:spcPts val="1000"/>
              </a:spcAft>
            </a:pPr>
            <a:endParaRPr lang="en-US" dirty="0">
              <a:latin typeface="Proxima Nova Rg" panose="02000506030000020004" pitchFamily="2" charset="0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Proxima Nova Rg" panose="02000506030000020004" pitchFamily="2" charset="0"/>
              </a:rPr>
              <a:t>If you prefer to use PowerPoint’s built-in guides, you can use these grids to help you determine where to place the horizontal and vertical lines.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967D6-CC8C-C340-99DB-48E1E79FD850}"/>
              </a:ext>
            </a:extLst>
          </p:cNvPr>
          <p:cNvSpPr txBox="1"/>
          <p:nvPr/>
        </p:nvSpPr>
        <p:spPr>
          <a:xfrm>
            <a:off x="152914" y="211156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Montserrat" pitchFamily="2" charset="77"/>
              </a:rPr>
              <a:t>Grids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0099C-F051-0351-27EC-71E3852C01DB}"/>
              </a:ext>
            </a:extLst>
          </p:cNvPr>
          <p:cNvSpPr txBox="1"/>
          <p:nvPr/>
        </p:nvSpPr>
        <p:spPr>
          <a:xfrm>
            <a:off x="6783076" y="1173749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ontserrat" pitchFamily="2" charset="77"/>
              </a:rPr>
              <a:t>Anatomy of a grid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E40AB-A03F-13F8-3002-9BE20DD2D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487"/>
          <a:stretch/>
        </p:blipFill>
        <p:spPr>
          <a:xfrm>
            <a:off x="5532700" y="1736052"/>
            <a:ext cx="5590061" cy="47164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7E7155-7CB8-6DA0-93AD-23795E1E391F}"/>
              </a:ext>
            </a:extLst>
          </p:cNvPr>
          <p:cNvSpPr/>
          <p:nvPr/>
        </p:nvSpPr>
        <p:spPr>
          <a:xfrm>
            <a:off x="2794653" y="4094274"/>
            <a:ext cx="575734" cy="575734"/>
          </a:xfrm>
          <a:prstGeom prst="rect">
            <a:avLst/>
          </a:prstGeom>
          <a:solidFill>
            <a:srgbClr val="D5A8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05BBA97-41E8-AFA6-21F1-1DA4B6690C9D}"/>
              </a:ext>
            </a:extLst>
          </p:cNvPr>
          <p:cNvSpPr/>
          <p:nvPr/>
        </p:nvSpPr>
        <p:spPr>
          <a:xfrm>
            <a:off x="960123" y="4094274"/>
            <a:ext cx="1663065" cy="388695"/>
          </a:xfrm>
          <a:custGeom>
            <a:avLst/>
            <a:gdLst>
              <a:gd name="connsiteX0" fmla="*/ 0 w 2269066"/>
              <a:gd name="connsiteY0" fmla="*/ 21716 h 388695"/>
              <a:gd name="connsiteX1" fmla="*/ 643466 w 2269066"/>
              <a:gd name="connsiteY1" fmla="*/ 38649 h 388695"/>
              <a:gd name="connsiteX2" fmla="*/ 186266 w 2269066"/>
              <a:gd name="connsiteY2" fmla="*/ 377316 h 388695"/>
              <a:gd name="connsiteX3" fmla="*/ 2269066 w 2269066"/>
              <a:gd name="connsiteY3" fmla="*/ 275716 h 3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9066" h="388695">
                <a:moveTo>
                  <a:pt x="0" y="21716"/>
                </a:moveTo>
                <a:cubicBezTo>
                  <a:pt x="306211" y="549"/>
                  <a:pt x="612422" y="-20618"/>
                  <a:pt x="643466" y="38649"/>
                </a:cubicBezTo>
                <a:cubicBezTo>
                  <a:pt x="674510" y="97916"/>
                  <a:pt x="-84667" y="337805"/>
                  <a:pt x="186266" y="377316"/>
                </a:cubicBezTo>
                <a:cubicBezTo>
                  <a:pt x="457199" y="416827"/>
                  <a:pt x="1363132" y="346271"/>
                  <a:pt x="2269066" y="275716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AF09CA-633D-00D6-9CBE-9E7AA9633D57}"/>
              </a:ext>
            </a:extLst>
          </p:cNvPr>
          <p:cNvCxnSpPr/>
          <p:nvPr/>
        </p:nvCxnSpPr>
        <p:spPr>
          <a:xfrm>
            <a:off x="4629873" y="1138221"/>
            <a:ext cx="0" cy="5314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D57E06-ABF9-ADA7-2BB6-1F5835A7F07F}"/>
              </a:ext>
            </a:extLst>
          </p:cNvPr>
          <p:cNvSpPr txBox="1"/>
          <p:nvPr/>
        </p:nvSpPr>
        <p:spPr>
          <a:xfrm>
            <a:off x="0" y="6604084"/>
            <a:ext cx="14510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bg2">
                    <a:lumMod val="75000"/>
                  </a:schemeClr>
                </a:solidFill>
                <a:latin typeface="Proxima Nova Rg" panose="02000506030000020004" pitchFamily="2" charset="0"/>
              </a:rPr>
              <a:t>© 2024 Maria Virobik</a:t>
            </a:r>
          </a:p>
        </p:txBody>
      </p:sp>
    </p:spTree>
    <p:extLst>
      <p:ext uri="{BB962C8B-B14F-4D97-AF65-F5344CB8AC3E}">
        <p14:creationId xmlns:p14="http://schemas.microsoft.com/office/powerpoint/2010/main" val="277025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DEF0F4-ED40-2F79-1D79-767F632F6E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8414" y="793561"/>
            <a:ext cx="8115171" cy="6064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13FEA1-FFD7-4E65-053C-B035FB36A19E}"/>
              </a:ext>
            </a:extLst>
          </p:cNvPr>
          <p:cNvSpPr txBox="1"/>
          <p:nvPr/>
        </p:nvSpPr>
        <p:spPr>
          <a:xfrm>
            <a:off x="101029" y="60010"/>
            <a:ext cx="8347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Proxima Nova Rg" panose="02000506030000020004" pitchFamily="2" charset="0"/>
              </a:rPr>
              <a:t>12-column grid for letter-sized slides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6209B-39C4-96AC-4A7B-73A50E6A7FA0}"/>
              </a:ext>
            </a:extLst>
          </p:cNvPr>
          <p:cNvSpPr txBox="1"/>
          <p:nvPr/>
        </p:nvSpPr>
        <p:spPr>
          <a:xfrm>
            <a:off x="0" y="6604084"/>
            <a:ext cx="14510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bg2">
                    <a:lumMod val="75000"/>
                  </a:schemeClr>
                </a:solidFill>
                <a:latin typeface="Proxima Nova Rg" panose="02000506030000020004" pitchFamily="2" charset="0"/>
              </a:rPr>
              <a:t>© 2024 Maria Virobik</a:t>
            </a:r>
          </a:p>
        </p:txBody>
      </p:sp>
    </p:spTree>
    <p:extLst>
      <p:ext uri="{BB962C8B-B14F-4D97-AF65-F5344CB8AC3E}">
        <p14:creationId xmlns:p14="http://schemas.microsoft.com/office/powerpoint/2010/main" val="216372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AD585-3875-BD80-3BC8-DA6EB1CF9B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590" y="483756"/>
            <a:ext cx="10874819" cy="6374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412ABC-8EFB-0E6A-0505-AD1EA7CE48A9}"/>
              </a:ext>
            </a:extLst>
          </p:cNvPr>
          <p:cNvSpPr txBox="1"/>
          <p:nvPr/>
        </p:nvSpPr>
        <p:spPr>
          <a:xfrm>
            <a:off x="101029" y="60010"/>
            <a:ext cx="8347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Proxima Nova Rg" panose="02000506030000020004" pitchFamily="2" charset="0"/>
              </a:rPr>
              <a:t>12-column grid for widescreen slides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0A205-0793-CBBB-5845-20690F0A475E}"/>
              </a:ext>
            </a:extLst>
          </p:cNvPr>
          <p:cNvSpPr txBox="1"/>
          <p:nvPr/>
        </p:nvSpPr>
        <p:spPr>
          <a:xfrm rot="16200000">
            <a:off x="-595635" y="6119990"/>
            <a:ext cx="1393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Proxima Nova Rg" panose="02000506030000020004" pitchFamily="2" charset="0"/>
              </a:rPr>
              <a:t>© 2024 Maria Virobik</a:t>
            </a:r>
          </a:p>
        </p:txBody>
      </p:sp>
    </p:spTree>
    <p:extLst>
      <p:ext uri="{BB962C8B-B14F-4D97-AF65-F5344CB8AC3E}">
        <p14:creationId xmlns:p14="http://schemas.microsoft.com/office/powerpoint/2010/main" val="295503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18C3A-82E0-13E9-6BAC-AD022A6AFAC4}"/>
              </a:ext>
            </a:extLst>
          </p:cNvPr>
          <p:cNvGrpSpPr/>
          <p:nvPr/>
        </p:nvGrpSpPr>
        <p:grpSpPr>
          <a:xfrm>
            <a:off x="3902444" y="1882588"/>
            <a:ext cx="8172544" cy="4615031"/>
            <a:chOff x="2145072" y="769461"/>
            <a:chExt cx="9800824" cy="5534520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50EABB8-C043-4E71-EF5C-A8556265203E}"/>
                </a:ext>
              </a:extLst>
            </p:cNvPr>
            <p:cNvSpPr/>
            <p:nvPr/>
          </p:nvSpPr>
          <p:spPr>
            <a:xfrm>
              <a:off x="2145072" y="769461"/>
              <a:ext cx="9783609" cy="5534520"/>
            </a:xfrm>
            <a:prstGeom prst="roundRect">
              <a:avLst>
                <a:gd name="adj" fmla="val 3628"/>
              </a:avLst>
            </a:prstGeom>
            <a:solidFill>
              <a:srgbClr val="FFFFFF"/>
            </a:solidFill>
            <a:ln w="41275">
              <a:solidFill>
                <a:srgbClr val="B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2EBF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E4BE3DBE-48B5-14F7-A860-8BDC03C6F5C7}"/>
                </a:ext>
              </a:extLst>
            </p:cNvPr>
            <p:cNvSpPr/>
            <p:nvPr/>
          </p:nvSpPr>
          <p:spPr>
            <a:xfrm>
              <a:off x="2162287" y="769461"/>
              <a:ext cx="9783609" cy="1094181"/>
            </a:xfrm>
            <a:prstGeom prst="round2Same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2EBF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020A729-6661-A345-985D-65B9ACE835C7}"/>
                </a:ext>
              </a:extLst>
            </p:cNvPr>
            <p:cNvSpPr/>
            <p:nvPr/>
          </p:nvSpPr>
          <p:spPr>
            <a:xfrm>
              <a:off x="2145072" y="769461"/>
              <a:ext cx="9783609" cy="5534520"/>
            </a:xfrm>
            <a:prstGeom prst="roundRect">
              <a:avLst>
                <a:gd name="adj" fmla="val 3628"/>
              </a:avLst>
            </a:prstGeom>
            <a:noFill/>
            <a:ln w="41275">
              <a:solidFill>
                <a:srgbClr val="B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2EBF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B17D1E-AD7C-4446-B9A6-988188475741}"/>
                </a:ext>
              </a:extLst>
            </p:cNvPr>
            <p:cNvSpPr txBox="1"/>
            <p:nvPr/>
          </p:nvSpPr>
          <p:spPr>
            <a:xfrm>
              <a:off x="3734560" y="2301936"/>
              <a:ext cx="1247424" cy="30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Ingredients: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DD6B8E-4889-DE42-A60D-0183D2988F96}"/>
                </a:ext>
              </a:extLst>
            </p:cNvPr>
            <p:cNvGrpSpPr/>
            <p:nvPr/>
          </p:nvGrpSpPr>
          <p:grpSpPr>
            <a:xfrm>
              <a:off x="5255793" y="2602433"/>
              <a:ext cx="6214146" cy="3188418"/>
              <a:chOff x="4847048" y="2569479"/>
              <a:chExt cx="3311090" cy="2020975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0DC877A-0FD1-2041-AE13-EED09B2CA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7048" y="2569479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EAA66CD-0873-834F-B1C4-FDE00B942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7048" y="2822101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826481F-3250-BF43-AD7D-572A6901D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7048" y="3074723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FC03ED3-4E6C-CC45-9576-27D810782A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7048" y="3327345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C135FB-74D9-D942-AA97-F145C6DDB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7048" y="3579966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30B371F-B3B6-F14E-8B43-0A668D0B7A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7048" y="3832588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C74738D-0027-3146-8D9A-9FAA4AC156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7048" y="4085210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D3311C6-B97B-104A-BF13-FCA9EF858E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7048" y="4337832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0A1BADA-BC53-9341-8D66-CBBA5C4E6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7048" y="4590454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A8BEE-94BA-A143-A3A5-37904F25CC5B}"/>
                </a:ext>
              </a:extLst>
            </p:cNvPr>
            <p:cNvSpPr txBox="1"/>
            <p:nvPr/>
          </p:nvSpPr>
          <p:spPr>
            <a:xfrm>
              <a:off x="2276825" y="903535"/>
              <a:ext cx="8285619" cy="9227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Sacramento" panose="02000507000000020000" pitchFamily="2" charset="0"/>
                  <a:ea typeface="Paper Bow DEMO" charset="0"/>
                  <a:cs typeface="Paper Bow DEMO" charset="0"/>
                </a:rPr>
                <a:t>Recipe for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[Product/service/idea]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8B50D62-AF67-5270-C3F0-43D589843AD9}"/>
              </a:ext>
            </a:extLst>
          </p:cNvPr>
          <p:cNvSpPr/>
          <p:nvPr/>
        </p:nvSpPr>
        <p:spPr>
          <a:xfrm>
            <a:off x="4209496" y="3637579"/>
            <a:ext cx="1886504" cy="252060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2B21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 picture here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3856ED-F40C-99E0-10ED-1276C5606A0B}"/>
              </a:ext>
            </a:extLst>
          </p:cNvPr>
          <p:cNvSpPr txBox="1"/>
          <p:nvPr/>
        </p:nvSpPr>
        <p:spPr>
          <a:xfrm>
            <a:off x="226886" y="926863"/>
            <a:ext cx="34513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All text can be resized and fonts and colors can be changed.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Lath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Latha" panose="020B0604020202020204" pitchFamily="34" charset="0"/>
              </a:rPr>
              <a:t>This template uses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cramento" panose="0200050700000002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Sacramento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Sans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fonts. Both are available for free at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fonts.google.com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Lato" panose="020F05020202040302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Lato" panose="020F05020202040302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Lato" panose="020F05020202040302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Lato" panose="020F05020202040302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Lato" panose="020F05020202040302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Lato" panose="020F05020202040302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Lato" panose="020F05020202040302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Change the card outline, header and fill colors to match your desired color palette.</a:t>
            </a:r>
          </a:p>
          <a:p>
            <a:pPr>
              <a:defRPr/>
            </a:pPr>
            <a:endParaRPr lang="en-US" sz="1600" dirty="0"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16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See the next page for an example.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52EB6D-262C-7BD6-0561-F48CC38E9F49}"/>
              </a:ext>
            </a:extLst>
          </p:cNvPr>
          <p:cNvGrpSpPr/>
          <p:nvPr/>
        </p:nvGrpSpPr>
        <p:grpSpPr>
          <a:xfrm>
            <a:off x="6403051" y="3145906"/>
            <a:ext cx="5286951" cy="2965055"/>
            <a:chOff x="6403051" y="3145906"/>
            <a:chExt cx="5286951" cy="2965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D1C5F4-0B19-8138-3997-B3DE1413378E}"/>
                </a:ext>
              </a:extLst>
            </p:cNvPr>
            <p:cNvSpPr/>
            <p:nvPr/>
          </p:nvSpPr>
          <p:spPr>
            <a:xfrm>
              <a:off x="6403051" y="3145906"/>
              <a:ext cx="52869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373F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[Insert text]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2D8321-AA3C-4000-6D29-DBB39CC3EB74}"/>
                </a:ext>
              </a:extLst>
            </p:cNvPr>
            <p:cNvSpPr/>
            <p:nvPr/>
          </p:nvSpPr>
          <p:spPr>
            <a:xfrm>
              <a:off x="6403051" y="3478066"/>
              <a:ext cx="52869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373F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[Insert text]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969590-DA70-B5BC-9394-700500676AF6}"/>
                </a:ext>
              </a:extLst>
            </p:cNvPr>
            <p:cNvSpPr/>
            <p:nvPr/>
          </p:nvSpPr>
          <p:spPr>
            <a:xfrm>
              <a:off x="6403051" y="4806706"/>
              <a:ext cx="52869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373F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[Insert text]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3C87E1-5A29-1B0C-1E11-0438F388DFFD}"/>
                </a:ext>
              </a:extLst>
            </p:cNvPr>
            <p:cNvSpPr/>
            <p:nvPr/>
          </p:nvSpPr>
          <p:spPr>
            <a:xfrm>
              <a:off x="6403051" y="4474546"/>
              <a:ext cx="52869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373F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[Insert text]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B85229-E945-57BF-130E-04B8D483C0A1}"/>
                </a:ext>
              </a:extLst>
            </p:cNvPr>
            <p:cNvSpPr/>
            <p:nvPr/>
          </p:nvSpPr>
          <p:spPr>
            <a:xfrm>
              <a:off x="6403051" y="5471026"/>
              <a:ext cx="52869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373F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[Insert text]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E8270AE-2788-9EFC-FD12-147B5D827A6C}"/>
                </a:ext>
              </a:extLst>
            </p:cNvPr>
            <p:cNvSpPr/>
            <p:nvPr/>
          </p:nvSpPr>
          <p:spPr>
            <a:xfrm>
              <a:off x="6403051" y="5138866"/>
              <a:ext cx="52869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373F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[Insert text]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2BD6B4-9394-F63A-7CC8-0AC52A22A255}"/>
                </a:ext>
              </a:extLst>
            </p:cNvPr>
            <p:cNvSpPr/>
            <p:nvPr/>
          </p:nvSpPr>
          <p:spPr>
            <a:xfrm>
              <a:off x="6403051" y="5803184"/>
              <a:ext cx="52869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373F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[Insert text]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F98733E-658B-4B17-478A-6F97F7B018F7}"/>
                </a:ext>
              </a:extLst>
            </p:cNvPr>
            <p:cNvSpPr/>
            <p:nvPr/>
          </p:nvSpPr>
          <p:spPr>
            <a:xfrm>
              <a:off x="6403051" y="3810226"/>
              <a:ext cx="52869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373F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[Insert text]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9066105-9C4A-76E5-7272-007DE0A67B46}"/>
                </a:ext>
              </a:extLst>
            </p:cNvPr>
            <p:cNvSpPr/>
            <p:nvPr/>
          </p:nvSpPr>
          <p:spPr>
            <a:xfrm>
              <a:off x="6403051" y="4142386"/>
              <a:ext cx="52869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373F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[Insert text]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D3CC3F6-A7B2-5BD9-3BC4-F8BB3A9D5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0503">
            <a:off x="374208" y="2929084"/>
            <a:ext cx="3007552" cy="170987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1C68245-DF6A-8A97-B3EE-6C9FD47ECE18}"/>
              </a:ext>
            </a:extLst>
          </p:cNvPr>
          <p:cNvSpPr txBox="1"/>
          <p:nvPr/>
        </p:nvSpPr>
        <p:spPr>
          <a:xfrm>
            <a:off x="226886" y="211156"/>
            <a:ext cx="552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Montserrat" pitchFamily="2" charset="77"/>
              </a:rPr>
              <a:t>Recipe card template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2F37A1-E7FE-C794-415A-D4F698D7311C}"/>
              </a:ext>
            </a:extLst>
          </p:cNvPr>
          <p:cNvSpPr txBox="1"/>
          <p:nvPr/>
        </p:nvSpPr>
        <p:spPr>
          <a:xfrm>
            <a:off x="0" y="6604084"/>
            <a:ext cx="14510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bg2">
                    <a:lumMod val="75000"/>
                  </a:schemeClr>
                </a:solidFill>
                <a:latin typeface="Proxima Nova Rg" panose="02000506030000020004" pitchFamily="2" charset="0"/>
              </a:rPr>
              <a:t>© 2024 Maria Virobik</a:t>
            </a:r>
          </a:p>
        </p:txBody>
      </p:sp>
    </p:spTree>
    <p:extLst>
      <p:ext uri="{BB962C8B-B14F-4D97-AF65-F5344CB8AC3E}">
        <p14:creationId xmlns:p14="http://schemas.microsoft.com/office/powerpoint/2010/main" val="361968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18C3A-82E0-13E9-6BAC-AD022A6AFAC4}"/>
              </a:ext>
            </a:extLst>
          </p:cNvPr>
          <p:cNvGrpSpPr/>
          <p:nvPr/>
        </p:nvGrpSpPr>
        <p:grpSpPr>
          <a:xfrm>
            <a:off x="2566679" y="1237129"/>
            <a:ext cx="9487008" cy="5357308"/>
            <a:chOff x="2145072" y="769461"/>
            <a:chExt cx="9800824" cy="5534520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50EABB8-C043-4E71-EF5C-A8556265203E}"/>
                </a:ext>
              </a:extLst>
            </p:cNvPr>
            <p:cNvSpPr/>
            <p:nvPr/>
          </p:nvSpPr>
          <p:spPr>
            <a:xfrm>
              <a:off x="2145072" y="769461"/>
              <a:ext cx="9783609" cy="5534520"/>
            </a:xfrm>
            <a:prstGeom prst="roundRect">
              <a:avLst>
                <a:gd name="adj" fmla="val 3628"/>
              </a:avLst>
            </a:prstGeom>
            <a:solidFill>
              <a:srgbClr val="FFFFFF"/>
            </a:solidFill>
            <a:ln w="41275">
              <a:solidFill>
                <a:srgbClr val="B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2EBF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E4BE3DBE-48B5-14F7-A860-8BDC03C6F5C7}"/>
                </a:ext>
              </a:extLst>
            </p:cNvPr>
            <p:cNvSpPr/>
            <p:nvPr/>
          </p:nvSpPr>
          <p:spPr>
            <a:xfrm>
              <a:off x="2162287" y="769461"/>
              <a:ext cx="9783609" cy="1094181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020A729-6661-A345-985D-65B9ACE835C7}"/>
                </a:ext>
              </a:extLst>
            </p:cNvPr>
            <p:cNvSpPr/>
            <p:nvPr/>
          </p:nvSpPr>
          <p:spPr>
            <a:xfrm>
              <a:off x="2145072" y="769461"/>
              <a:ext cx="9783609" cy="5534520"/>
            </a:xfrm>
            <a:prstGeom prst="roundRect">
              <a:avLst>
                <a:gd name="adj" fmla="val 3628"/>
              </a:avLst>
            </a:prstGeom>
            <a:noFill/>
            <a:ln w="41275">
              <a:solidFill>
                <a:srgbClr val="B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2EBF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B17D1E-AD7C-4446-B9A6-988188475741}"/>
                </a:ext>
              </a:extLst>
            </p:cNvPr>
            <p:cNvSpPr txBox="1"/>
            <p:nvPr/>
          </p:nvSpPr>
          <p:spPr>
            <a:xfrm>
              <a:off x="3975440" y="2283716"/>
              <a:ext cx="1247425" cy="30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Ingredients: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DD6B8E-4889-DE42-A60D-0183D2988F96}"/>
                </a:ext>
              </a:extLst>
            </p:cNvPr>
            <p:cNvGrpSpPr/>
            <p:nvPr/>
          </p:nvGrpSpPr>
          <p:grpSpPr>
            <a:xfrm>
              <a:off x="5255793" y="2579585"/>
              <a:ext cx="6214146" cy="3154146"/>
              <a:chOff x="4847048" y="2554997"/>
              <a:chExt cx="3311090" cy="1999252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0DC877A-0FD1-2041-AE13-EED09B2CAB80}"/>
                  </a:ext>
                </a:extLst>
              </p:cNvPr>
              <p:cNvCxnSpPr/>
              <p:nvPr/>
            </p:nvCxnSpPr>
            <p:spPr>
              <a:xfrm>
                <a:off x="4847048" y="2554997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EAA66CD-0873-834F-B1C4-FDE00B9429F2}"/>
                  </a:ext>
                </a:extLst>
              </p:cNvPr>
              <p:cNvCxnSpPr/>
              <p:nvPr/>
            </p:nvCxnSpPr>
            <p:spPr>
              <a:xfrm>
                <a:off x="4847048" y="2804904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826481F-3250-BF43-AD7D-572A6901D670}"/>
                  </a:ext>
                </a:extLst>
              </p:cNvPr>
              <p:cNvCxnSpPr/>
              <p:nvPr/>
            </p:nvCxnSpPr>
            <p:spPr>
              <a:xfrm>
                <a:off x="4847048" y="3054810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FC03ED3-4E6C-CC45-9576-27D810782A48}"/>
                  </a:ext>
                </a:extLst>
              </p:cNvPr>
              <p:cNvCxnSpPr/>
              <p:nvPr/>
            </p:nvCxnSpPr>
            <p:spPr>
              <a:xfrm>
                <a:off x="4847048" y="3304717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C135FB-74D9-D942-AA97-F145C6DDB8FE}"/>
                  </a:ext>
                </a:extLst>
              </p:cNvPr>
              <p:cNvCxnSpPr/>
              <p:nvPr/>
            </p:nvCxnSpPr>
            <p:spPr>
              <a:xfrm>
                <a:off x="4847048" y="3554623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30B371F-B3B6-F14E-8B43-0A668D0B7A39}"/>
                  </a:ext>
                </a:extLst>
              </p:cNvPr>
              <p:cNvCxnSpPr/>
              <p:nvPr/>
            </p:nvCxnSpPr>
            <p:spPr>
              <a:xfrm>
                <a:off x="4847048" y="3804530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C74738D-0027-3146-8D9A-9FAA4AC156E1}"/>
                  </a:ext>
                </a:extLst>
              </p:cNvPr>
              <p:cNvCxnSpPr/>
              <p:nvPr/>
            </p:nvCxnSpPr>
            <p:spPr>
              <a:xfrm>
                <a:off x="4847048" y="4054436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D3311C6-B97B-104A-BF13-FCA9EF858E68}"/>
                  </a:ext>
                </a:extLst>
              </p:cNvPr>
              <p:cNvCxnSpPr/>
              <p:nvPr/>
            </p:nvCxnSpPr>
            <p:spPr>
              <a:xfrm>
                <a:off x="4847048" y="4304343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0A1BADA-BC53-9341-8D66-CBBA5C4E673E}"/>
                  </a:ext>
                </a:extLst>
              </p:cNvPr>
              <p:cNvCxnSpPr/>
              <p:nvPr/>
            </p:nvCxnSpPr>
            <p:spPr>
              <a:xfrm>
                <a:off x="4847048" y="4554249"/>
                <a:ext cx="3311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A8BEE-94BA-A143-A3A5-37904F25CC5B}"/>
                </a:ext>
              </a:extLst>
            </p:cNvPr>
            <p:cNvSpPr txBox="1"/>
            <p:nvPr/>
          </p:nvSpPr>
          <p:spPr>
            <a:xfrm>
              <a:off x="2521944" y="923725"/>
              <a:ext cx="7148111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Sacramento" panose="02000507000000020000" pitchFamily="2" charset="0"/>
                  <a:ea typeface="Paper Bow DEMO" charset="0"/>
                  <a:cs typeface="Paper Bow DEMO" charset="0"/>
                </a:rPr>
                <a:t>Recipe fo</a:t>
              </a:r>
              <a:r>
                <a:rPr kumimoji="0" lang="en-US" sz="4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Parisienne" panose="03020507000000020002" pitchFamily="66" charset="0"/>
                  <a:ea typeface="Paper Bow DEMO" charset="0"/>
                  <a:cs typeface="Paper Bow DEMO" charset="0"/>
                </a:rPr>
                <a:t>r</a:t>
              </a:r>
              <a:r>
                <a:rPr kumimoji="0" lang="en-US" sz="4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Paper Bow DEMO" charset="0"/>
                  <a:ea typeface="Paper Bow DEMO" charset="0"/>
                  <a:cs typeface="Paper Bow DEMO" charset="0"/>
                </a:rPr>
                <a:t> 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The “Ideal” Snack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23A9FED-4EC8-179F-D5F4-D818B8279745}"/>
                </a:ext>
              </a:extLst>
            </p:cNvPr>
            <p:cNvSpPr/>
            <p:nvPr/>
          </p:nvSpPr>
          <p:spPr>
            <a:xfrm>
              <a:off x="5192712" y="2250067"/>
              <a:ext cx="6340313" cy="3580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All-natural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Fresh, locally-sourced organic fruits and vegetables</a:t>
              </a:r>
            </a:p>
            <a:p>
              <a:pPr>
                <a:spcAft>
                  <a:spcPts val="700"/>
                </a:spcAft>
                <a:defRPr/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Low in fat </a:t>
              </a:r>
            </a:p>
            <a:p>
              <a:pPr>
                <a:spcAft>
                  <a:spcPts val="700"/>
                </a:spcAft>
                <a:defRPr/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Low in carbohydrates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73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Fortified with necessary vitamins and minerals</a:t>
              </a:r>
            </a:p>
            <a:p>
              <a:pPr marL="9525">
                <a:spcAft>
                  <a:spcPts val="700"/>
                </a:spcAft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Added fiber</a:t>
              </a:r>
            </a:p>
            <a:p>
              <a:pPr marL="9525">
                <a:spcAft>
                  <a:spcPts val="700"/>
                </a:spcAft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Max 10-12 grams of sugar</a:t>
              </a:r>
            </a:p>
            <a:p>
              <a:pPr marL="9525">
                <a:spcAft>
                  <a:spcPts val="700"/>
                </a:spcAft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100 calories or less</a:t>
              </a:r>
              <a:endParaRPr lang="en-US" sz="2000" dirty="0">
                <a:solidFill>
                  <a:srgbClr val="2E37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9525">
                <a:spcAft>
                  <a:spcPts val="700"/>
                </a:spcAft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20-25 grams of protein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73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6A9688-4B40-58C8-564E-40FF0E77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89831">
              <a:off x="2603968" y="2975000"/>
              <a:ext cx="2043466" cy="263607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1BAEEE1-9D7B-707E-890A-85BAA43FF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7" y="64127"/>
            <a:ext cx="3552401" cy="23612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949BC3-0394-77E6-BC9C-C6BC07A51640}"/>
              </a:ext>
            </a:extLst>
          </p:cNvPr>
          <p:cNvSpPr txBox="1"/>
          <p:nvPr/>
        </p:nvSpPr>
        <p:spPr>
          <a:xfrm>
            <a:off x="0" y="6604084"/>
            <a:ext cx="14510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bg2">
                    <a:lumMod val="75000"/>
                  </a:schemeClr>
                </a:solidFill>
                <a:latin typeface="Proxima Nova Rg" panose="02000506030000020004" pitchFamily="2" charset="0"/>
              </a:rPr>
              <a:t>© 2024 Maria Virobik</a:t>
            </a:r>
          </a:p>
        </p:txBody>
      </p:sp>
    </p:spTree>
    <p:extLst>
      <p:ext uri="{BB962C8B-B14F-4D97-AF65-F5344CB8AC3E}">
        <p14:creationId xmlns:p14="http://schemas.microsoft.com/office/powerpoint/2010/main" val="234892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E373F"/>
      </a:dk1>
      <a:lt1>
        <a:srgbClr val="E2EBFB"/>
      </a:lt1>
      <a:dk2>
        <a:srgbClr val="88A3C0"/>
      </a:dk2>
      <a:lt2>
        <a:srgbClr val="CCCCCC"/>
      </a:lt2>
      <a:accent1>
        <a:srgbClr val="F2B210"/>
      </a:accent1>
      <a:accent2>
        <a:srgbClr val="D35517"/>
      </a:accent2>
      <a:accent3>
        <a:srgbClr val="33969C"/>
      </a:accent3>
      <a:accent4>
        <a:srgbClr val="57A7B5"/>
      </a:accent4>
      <a:accent5>
        <a:srgbClr val="8B81D2"/>
      </a:accent5>
      <a:accent6>
        <a:srgbClr val="963334"/>
      </a:accent6>
      <a:hlink>
        <a:srgbClr val="33969C"/>
      </a:hlink>
      <a:folHlink>
        <a:srgbClr val="3295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322</Words>
  <Application>Microsoft Macintosh PowerPoint</Application>
  <PresentationFormat>Widescreen</PresentationFormat>
  <Paragraphs>64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Montserrat</vt:lpstr>
      <vt:lpstr>Open Sans</vt:lpstr>
      <vt:lpstr>Paper Bow DEMO</vt:lpstr>
      <vt:lpstr>Parisienne</vt:lpstr>
      <vt:lpstr>Proxima Nova Rg</vt:lpstr>
      <vt:lpstr>Raleway</vt:lpstr>
      <vt:lpstr>Sacramento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Virobik</dc:creator>
  <cp:lastModifiedBy>Maria Virobik</cp:lastModifiedBy>
  <cp:revision>26</cp:revision>
  <dcterms:created xsi:type="dcterms:W3CDTF">2023-04-04T04:41:46Z</dcterms:created>
  <dcterms:modified xsi:type="dcterms:W3CDTF">2024-01-02T01:50:06Z</dcterms:modified>
</cp:coreProperties>
</file>